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2"/>
  </p:notesMasterIdLst>
  <p:sldIdLst>
    <p:sldId id="256" r:id="rId2"/>
    <p:sldId id="257" r:id="rId3"/>
    <p:sldId id="261" r:id="rId4"/>
    <p:sldId id="259" r:id="rId5"/>
    <p:sldId id="260" r:id="rId6"/>
    <p:sldId id="306" r:id="rId7"/>
    <p:sldId id="336" r:id="rId8"/>
    <p:sldId id="33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133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14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17-09-2015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3166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17-09-2015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1" y="276728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A vantagem comparativa num modelo com diferen</a:t>
            </a: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na tecnologia</a:t>
            </a:r>
            <a:endParaRPr kumimoji="0" lang="pt-P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4847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Pleno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trabalhadores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desempregados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5496" y="20451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Tecnologias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fixas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diferenciadas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progresso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técnico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mas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admite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-se 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possibilidade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tecnologias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utilizadas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determinada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serem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diferenciadas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3932475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interna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duas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dado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que o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homogéneo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migrar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se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verifiquem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perdas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produtividade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daqui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resulta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mesma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e entre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 (</a:t>
            </a:r>
            <a:r>
              <a:rPr kumimoji="0" lang="pt-P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68570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entre os 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trabalhadores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emigrar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daqui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resulta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existir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salariais entre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391911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Ausência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entraves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barreiras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aduaneiras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transporte, etc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após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deslocam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livremente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agravado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transporte,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direitos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aduaneiros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 (</a:t>
            </a:r>
            <a:r>
              <a:rPr kumimoji="0" lang="pt-P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478389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Vigência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 “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valor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vale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na sua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1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castor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demora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dias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capturado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caçador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veado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demora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dia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capturado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caçador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1 castor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veados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 (</a:t>
            </a:r>
            <a:r>
              <a:rPr kumimoji="0" lang="pt-P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269788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unitários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constantes,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dependem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oferta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horizontal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vez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homogéneo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qualquer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adicional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requer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mesma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anteriores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 (</a:t>
            </a:r>
            <a:r>
              <a:rPr kumimoji="0" lang="pt-P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1ª situação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3183608"/>
          <a:ext cx="9144000" cy="22616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0" y="23297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Matriz dos custos unitários em horas de trabalho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312412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(8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(12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36712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99633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(15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&gt;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(10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38453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; Portugal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36712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ª situação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3183608"/>
          <a:ext cx="9144000" cy="22616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0" y="23297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Matriz dos custos unitários em horas de trabalho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312412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(8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(12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36712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99633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(9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(10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406080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ambos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Portugal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ambos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36712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41484" y="116632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Apresentar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 ideia clássica de “vantagem absoluta” e de “vantagem comparativa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211369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Explicar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por que é que o comércio conduz </a:t>
            </a:r>
            <a:r>
              <a:rPr lang="pt-PT" sz="2800" dirty="0" smtClean="0">
                <a:latin typeface="Baskerville Old Face"/>
                <a:cs typeface="Times New Roman" pitchFamily="18" charset="0"/>
              </a:rPr>
              <a:t>à e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specialização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304979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Explicar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por que é que o comércio origina ganhos de bem-estar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3160370"/>
          <a:ext cx="9144000" cy="22616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ângulo 4"/>
          <p:cNvSpPr/>
          <p:nvPr/>
        </p:nvSpPr>
        <p:spPr>
          <a:xfrm>
            <a:off x="0" y="21857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Matriz dos custos unitários em horas de trabalho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12474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ou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comparados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42088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CRk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Ck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Ck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Custo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comparado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(ou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relativo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do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 no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Monotype Sort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512" y="35010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CRk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1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k do que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496" y="45091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CRk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&gt; 1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k do que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54278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CRk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k do que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w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ou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comparados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20540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CRv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8/12 = 0,66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9/10 = 0,9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CRv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12/8 = 1,5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10/9 = 1,1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ou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comparados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393305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CRv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0,66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0,9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Portugal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6" y="550038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CRv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1,5 &gt;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1,1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Portugal,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ou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comparados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7083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1247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2577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PRk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Ck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Cw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no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512" y="328556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PRk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PRk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baixos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do que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relativos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205407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8/9 = 0,88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/1unidade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9/8 = 1,125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12/10 = 1,2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10/12 = 0,83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00808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relativos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357301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0,88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1,2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baixo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; Portugal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00808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6" y="501317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0,83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1,125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baixo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Portugal;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Portugal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0335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relativos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7083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1247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1902311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kw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w (Taxa Marginal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Transformação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w no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–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TMTP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wk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número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necessário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sacrificar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w para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512" y="449227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kw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kw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baixos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do que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29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25654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Capítulos 2, 3 e 4 (exceto anexo)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20540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COvt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8/9 = 0,88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COtv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9/8 = 1,125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COvt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12/10 = 1,2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COtv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10/12 = 0,83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00808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357301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COvt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0,88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COvt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1,2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Portugal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sacrifica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produzir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adicional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00808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6" y="522861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COtv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0,83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COtv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1,125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sacrifica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produzir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adicional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Portugal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31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7083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32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49289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Vinho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3209004"/>
          <a:ext cx="9144000" cy="260299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PRv</a:t>
                      </a:r>
                      <a:r>
                        <a:rPr lang="pt-PT" sz="2000" b="1" kern="0" baseline="300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t-PT" sz="2000" b="1" kern="0" baseline="30000" dirty="0" err="1"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pt-PT" sz="2000" b="1" kern="0" baseline="30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pt-PT" sz="2000" b="1" kern="0" dirty="0">
                          <a:latin typeface="Times New Roman" pitchFamily="18" charset="0"/>
                          <a:cs typeface="Times New Roman" pitchFamily="18" charset="0"/>
                        </a:rPr>
                        <a:t> &lt; 0,88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0,88 &lt; </a:t>
                      </a:r>
                      <a:r>
                        <a:rPr lang="fr-FR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PRv</a:t>
                      </a:r>
                      <a:r>
                        <a:rPr lang="fr-FR" sz="20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(Int)</a:t>
                      </a:r>
                      <a:r>
                        <a:rPr lang="fr-FR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&lt; 1,2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PRv</a:t>
                      </a:r>
                      <a:r>
                        <a:rPr lang="fr-FR" sz="20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(Int)</a:t>
                      </a:r>
                      <a:r>
                        <a:rPr lang="fr-FR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&gt; 1,2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800" b="1" kern="0">
                          <a:latin typeface="Times New Roman" pitchFamily="18" charset="0"/>
                          <a:cs typeface="Times New Roman" pitchFamily="18" charset="0"/>
                        </a:rPr>
                        <a:t>Vende</a:t>
                      </a:r>
                      <a:endParaRPr lang="pt-PT" sz="2800" b="1" ker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800" b="1" kern="0">
                          <a:latin typeface="Times New Roman" pitchFamily="18" charset="0"/>
                          <a:cs typeface="Times New Roman" pitchFamily="18" charset="0"/>
                        </a:rPr>
                        <a:t>Vende</a:t>
                      </a:r>
                      <a:endParaRPr lang="pt-PT" sz="2800" b="1" ker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Vende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33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2.6.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de comércio e do preço de equilíbrio no mercado internacional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49289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3221696"/>
          <a:ext cx="9144000" cy="260299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PRt</a:t>
                      </a:r>
                      <a:r>
                        <a:rPr lang="pt-PT" sz="1800" b="1" kern="0" baseline="300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t-PT" sz="1800" b="1" kern="0" baseline="30000" dirty="0" err="1"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pt-PT" sz="1800" b="1" kern="0" baseline="30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pt-PT" sz="1800" b="1" kern="0" dirty="0">
                          <a:latin typeface="Times New Roman" pitchFamily="18" charset="0"/>
                          <a:cs typeface="Times New Roman" pitchFamily="18" charset="0"/>
                        </a:rPr>
                        <a:t> &lt; 0,83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0,83 &lt; </a:t>
                      </a:r>
                      <a:r>
                        <a:rPr lang="fr-FR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PRt</a:t>
                      </a:r>
                      <a:r>
                        <a:rPr lang="fr-FR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(Int)</a:t>
                      </a:r>
                      <a:r>
                        <a:rPr lang="fr-FR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&lt; 1,125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PRt</a:t>
                      </a:r>
                      <a:r>
                        <a:rPr lang="fr-FR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(Int)</a:t>
                      </a:r>
                      <a:r>
                        <a:rPr lang="fr-FR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&gt; 1,125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Vende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Vende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Vende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34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2.6.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de comércio e do preço de equilíbrio no mercado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internacional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26876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padrão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impõe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endParaRPr lang="pt-PT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pt-PT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Portugal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exporte vinho e importe tecido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exporte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importe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estejam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compreendidos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autárcicos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-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0,88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>
                <a:latin typeface="Times New Roman" pitchFamily="18" charset="0"/>
                <a:cs typeface="Times New Roman" pitchFamily="18" charset="0"/>
              </a:rPr>
              <a:t>(Int)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-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0,83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>
                <a:latin typeface="Times New Roman" pitchFamily="18" charset="0"/>
                <a:cs typeface="Times New Roman" pitchFamily="18" charset="0"/>
              </a:rPr>
              <a:t>(Int)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1,125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35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2.6.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de comércio e do preço de equilíbrio no mercado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internacional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Hipótese: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 [</a:t>
            </a:r>
            <a:r>
              <a:rPr lang="pt-PT" sz="2800" dirty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1]</a:t>
            </a:r>
          </a:p>
        </p:txBody>
      </p:sp>
      <p:sp>
        <p:nvSpPr>
          <p:cNvPr id="4" name="Rectângulo 3"/>
          <p:cNvSpPr/>
          <p:nvPr/>
        </p:nvSpPr>
        <p:spPr>
          <a:xfrm>
            <a:off x="-36512" y="21328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Portugal</a:t>
            </a:r>
          </a:p>
        </p:txBody>
      </p:sp>
      <p:sp>
        <p:nvSpPr>
          <p:cNvPr id="5" name="Rectângulo 4"/>
          <p:cNvSpPr/>
          <p:nvPr/>
        </p:nvSpPr>
        <p:spPr>
          <a:xfrm>
            <a:off x="-36512" y="290578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 &gt;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0,88 </a:t>
            </a:r>
            <a:r>
              <a:rPr lang="pt-PT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Se Portugal produzir mais 1 unidade de vinho tem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deixar de produzir 0,88 unidades de tecido; contudo, com 1 unidade adicional de vinho pode obter 1 unidade de tecido</a:t>
            </a:r>
          </a:p>
        </p:txBody>
      </p:sp>
      <p:sp>
        <p:nvSpPr>
          <p:cNvPr id="7" name="Rectângulo 6"/>
          <p:cNvSpPr/>
          <p:nvPr/>
        </p:nvSpPr>
        <p:spPr>
          <a:xfrm>
            <a:off x="-36512" y="485347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: compensa a especialização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completa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na produção de vinho</a:t>
            </a: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36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1166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2.7.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e do tipo de especialização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Hipótese: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 [</a:t>
            </a:r>
            <a:r>
              <a:rPr lang="pt-PT" sz="2800" dirty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1]</a:t>
            </a:r>
          </a:p>
        </p:txBody>
      </p:sp>
      <p:sp>
        <p:nvSpPr>
          <p:cNvPr id="4" name="Rectângulo 3"/>
          <p:cNvSpPr/>
          <p:nvPr/>
        </p:nvSpPr>
        <p:spPr>
          <a:xfrm>
            <a:off x="-36512" y="21328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endParaRPr lang="fr-FR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-36512" y="290578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 &gt;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0,83 </a:t>
            </a:r>
            <a:r>
              <a:rPr lang="pt-PT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Se a Inglaterra produzir mais 1 unidade de tecido tem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deixar de produzir 0,83 unidades de vinho; contudo, com 1 unidade adicional de tecido pode obter 1 unidade de vinho</a:t>
            </a:r>
          </a:p>
        </p:txBody>
      </p:sp>
      <p:sp>
        <p:nvSpPr>
          <p:cNvPr id="7" name="Rectângulo 6"/>
          <p:cNvSpPr/>
          <p:nvPr/>
        </p:nvSpPr>
        <p:spPr>
          <a:xfrm>
            <a:off x="-36512" y="485347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compensa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completa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37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-9881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2.7.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e do tipo de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especialização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consumo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Dotação em trabalho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0" y="1942216"/>
          <a:ext cx="9144000" cy="128016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 unidades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1600 </a:t>
                      </a: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unidades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ângulo 8"/>
          <p:cNvSpPr/>
          <p:nvPr/>
        </p:nvSpPr>
        <p:spPr>
          <a:xfrm>
            <a:off x="-36512" y="3985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Produções máximas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0" y="4707984"/>
          <a:ext cx="9144000" cy="19202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1000/8 = 125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1000/9 = 111,1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1600/12 = 133,3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1600/10 = 160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2370928"/>
          <a:ext cx="9143999" cy="26822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11485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31938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Teoria das vantagens absolutas (Adam Smith)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37890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Teoria das vantagens comparativas (David Ricardo)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34710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2.6.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Determinação do padrão de comércio e do preço de equilíbrio no mercado internacional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52820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2.7.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Determinação do padrão e do tipo de especialização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585926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2.8.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Determinação dos ganhos mundiais ao nível da produção e do consumo</a:t>
            </a: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5496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mercantilismo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496" y="14656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mecanismo fluxo-espécie-preço de David Hume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16816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2599944"/>
          <a:ext cx="9144002" cy="2487168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40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301843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3427072"/>
          <a:ext cx="9144002" cy="1658112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-36512" y="980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1461904"/>
          <a:ext cx="9143999" cy="14630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-36512" y="521119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mundial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aumentou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 montante de 125 - 120 = 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301843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3427072"/>
          <a:ext cx="9144002" cy="1658112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-36512" y="980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1461904"/>
          <a:ext cx="9143999" cy="14630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-36512" y="542722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mundial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aumentou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 montante de 160 – 142,7 = 17,3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3090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3499080"/>
          <a:ext cx="9144002" cy="1658112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-36512" y="980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1533912"/>
          <a:ext cx="9143999" cy="14630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-36512" y="521235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aumentou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Portugal: 52,5 – 50 = 2,5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72,5 – 70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2,5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43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3090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3571088"/>
          <a:ext cx="9144002" cy="1658112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-36512" y="980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1461904"/>
          <a:ext cx="9143999" cy="14630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-36512" y="528436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aumentou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Portugal: 72,5 – 66,7 = 5,8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87,5 – 76 = 11,5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Repartição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-2" y="1072480"/>
          <a:ext cx="9144004" cy="4876800"/>
        </p:xfrm>
        <a:graphic>
          <a:graphicData uri="http://schemas.openxmlformats.org/drawingml/2006/table">
            <a:tbl>
              <a:tblPr/>
              <a:tblGrid>
                <a:gridCol w="2286001"/>
                <a:gridCol w="2286001"/>
                <a:gridCol w="2286001"/>
                <a:gridCol w="2286001"/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Autarcia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Comércio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Ganhos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PRv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(Int) = 1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111,1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125 uv x 1 = 125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13,9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133,3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160 ut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 = 160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26,7 uv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PRv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(Int) = 1,1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111,1 ut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125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uv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x 1,1 = 137,5 ut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26,4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133,3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160 ut / 1,1 = 145,5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12,2 uv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PRv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(Int) = 1,2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111,1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125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x 1,2 = 150 ut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38,9 ut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133,3 uv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160 ut / 1,2 = 133,3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0067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Repartição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6288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Conclusão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Um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ganha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mais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comércio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internacional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quanto mais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internacional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seu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especialização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aproximar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autarcia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desse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outro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429251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Corolário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Um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ganha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quanto mais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aproximar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0067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2.10. John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Stuart Mill e a “lei da procura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recíproca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”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90579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retira da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maior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quanto: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propensão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nacionais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propensão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estrangeiros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pequeno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for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consumo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4656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Definições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213285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Fronteira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(FPP) ou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Transformação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lugar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geométrico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combinações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pleno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emprego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403990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Fronteira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(FPC):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lugar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geométrico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combinações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máximas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associadas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gerado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determinada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combinação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7536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2908101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São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representadas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segmentos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traduzindo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constantes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unitários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constantes)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52820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inclinação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9087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2.9.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Repartição dos ganhos de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3190853" y="332656"/>
            <a:ext cx="2762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6096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2.10.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John Stuart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Mill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e a “lei da procura recíproca”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5496" y="233087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Representação gráfica das fronteiras de possibilidades de produção e das fronteiras de possibilidades de consumo</a:t>
            </a:r>
            <a:endParaRPr lang="pt-PT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-36512" y="3429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Monetarização do modelo clássico</a:t>
            </a:r>
            <a:endParaRPr lang="pt-PT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-36512" y="40579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Limites para a taxa de salário e para a taxa de câmbio</a:t>
            </a:r>
            <a:endParaRPr lang="pt-PT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-36512" y="48499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Generalização do modelo clássico a mais de dois bens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-36512" y="544522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Modelo clássico com mais de dois bens e custos de transporte</a:t>
            </a:r>
          </a:p>
        </p:txBody>
      </p:sp>
      <p:sp>
        <p:nvSpPr>
          <p:cNvPr id="20" name="Marcador de Posição do Número do Diapositivo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681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2908101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São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representadas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segmentos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traduzindo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ideia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constantes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qualquer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combinação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52820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inclinação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50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681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 flipV="1">
            <a:off x="1781944" y="3356992"/>
            <a:ext cx="0" cy="2011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1781944" y="5373216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1781944" y="4077072"/>
            <a:ext cx="1554163" cy="128111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1781944" y="4551709"/>
            <a:ext cx="5492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2331219" y="4551709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2771800" y="4725144"/>
            <a:ext cx="102495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 = FPC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1507306" y="3284984"/>
            <a:ext cx="82232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3923928" y="544522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1259632" y="3927971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111,1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1331640" y="4432027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66,7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1475656" y="5229200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2147069" y="537321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153544" y="537321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1964507" y="5805264"/>
            <a:ext cx="1920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VT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111,1/125 = 8/9 = 0,88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V="1">
            <a:off x="5266705" y="3361853"/>
            <a:ext cx="0" cy="2011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5266705" y="5373216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2421707" y="3500784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PORTUGAL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5815980" y="3500784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INGLATERRA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4992067" y="328498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7422083" y="537321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5266705" y="3645024"/>
            <a:ext cx="1554162" cy="17383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6372200" y="4725144"/>
            <a:ext cx="126454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 = FPC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4932040" y="523750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5266705" y="4459634"/>
            <a:ext cx="7318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5998542" y="4459634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638305" y="544522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133,3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815980" y="544013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932040" y="436001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76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901580" y="3501008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5358780" y="5805264"/>
            <a:ext cx="1920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lang="pt-PT" sz="10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VT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160/133,3 = 12/10= 1,2</a:t>
            </a:r>
            <a:endParaRPr kumimoji="0" lang="pt-PT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Marcador de Posição do Número do Diapositivo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681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 flipV="1">
            <a:off x="1493912" y="3140968"/>
            <a:ext cx="0" cy="2011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>
            <a:off x="1493912" y="5157192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42" name="Line 42"/>
          <p:cNvSpPr>
            <a:spLocks noChangeShapeType="1"/>
          </p:cNvSpPr>
          <p:nvPr/>
        </p:nvSpPr>
        <p:spPr bwMode="auto">
          <a:xfrm>
            <a:off x="1493912" y="3861048"/>
            <a:ext cx="1554163" cy="128111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41" name="Line 41"/>
          <p:cNvSpPr>
            <a:spLocks noChangeShapeType="1"/>
          </p:cNvSpPr>
          <p:nvPr/>
        </p:nvSpPr>
        <p:spPr bwMode="auto">
          <a:xfrm>
            <a:off x="1493912" y="4327301"/>
            <a:ext cx="5492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40" name="Line 40"/>
          <p:cNvSpPr>
            <a:spLocks noChangeShapeType="1"/>
          </p:cNvSpPr>
          <p:nvPr/>
        </p:nvSpPr>
        <p:spPr bwMode="auto">
          <a:xfrm>
            <a:off x="2043187" y="4327301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2316237" y="486863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1219274" y="3068960"/>
            <a:ext cx="82232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3563888" y="5224115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1013371" y="3717032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111,1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1115616" y="4221088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66,7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1259632" y="501317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1805459" y="5152107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2865512" y="528773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125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 flipV="1">
            <a:off x="5395739" y="3140968"/>
            <a:ext cx="0" cy="2011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>
            <a:off x="5395739" y="5157192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2133675" y="3276376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PORTUGAL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5945014" y="3276376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INGLATERRA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5121101" y="3068960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7524328" y="5224115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5395739" y="3418879"/>
            <a:ext cx="1554162" cy="17383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6310139" y="473211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5148064" y="5013101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5395739" y="4235226"/>
            <a:ext cx="7318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6127576" y="423522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6732240" y="5224115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133,3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5945014" y="5152107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5045819" y="4216003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76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030614" y="328498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1493912" y="3573016"/>
            <a:ext cx="1554163" cy="15541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1493912" y="4251101"/>
            <a:ext cx="639763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2133675" y="4251101"/>
            <a:ext cx="0" cy="91440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2316237" y="427491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FPC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2021483" y="544013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52,5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H="1" flipV="1">
            <a:off x="2133675" y="5170586"/>
            <a:ext cx="92075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115616" y="4077072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72,5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128787" y="3429000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5395739" y="3429000"/>
            <a:ext cx="2011362" cy="173831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134051" y="473211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FPC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7206059" y="5224115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5395739" y="4160614"/>
            <a:ext cx="823912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6219651" y="4160614"/>
            <a:ext cx="0" cy="1004887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219651" y="537321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72,5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2" name="Line 2"/>
          <p:cNvSpPr>
            <a:spLocks noChangeShapeType="1"/>
          </p:cNvSpPr>
          <p:nvPr/>
        </p:nvSpPr>
        <p:spPr bwMode="auto">
          <a:xfrm flipH="1" flipV="1">
            <a:off x="6219651" y="5190653"/>
            <a:ext cx="90488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5030614" y="400506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87,5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Marcador de Posição do Número do Diapositivo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Taxa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(e):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número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euros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necessários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adquirir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libra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23302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010" baseline="-25000" dirty="0" err="1" smtClean="0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1 euro/1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certo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Tabela 51"/>
          <p:cNvGraphicFramePr>
            <a:graphicFrameLocks noGrp="1"/>
          </p:cNvGraphicFramePr>
          <p:nvPr/>
        </p:nvGraphicFramePr>
        <p:xfrm>
          <a:off x="0" y="3356992"/>
          <a:ext cx="9144000" cy="219456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53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26369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Tabela 51"/>
          <p:cNvGraphicFramePr>
            <a:graphicFrameLocks noGrp="1"/>
          </p:cNvGraphicFramePr>
          <p:nvPr/>
        </p:nvGraphicFramePr>
        <p:xfrm>
          <a:off x="0" y="87440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35699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1/3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2/4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3/1 &gt;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4/2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488193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: Portugal especializa-se na produção de vinho e a Inglaterra na produção de tecido</a:t>
            </a: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26369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Tabela 51"/>
          <p:cNvGraphicFramePr>
            <a:graphicFrameLocks noGrp="1"/>
          </p:cNvGraphicFramePr>
          <p:nvPr/>
        </p:nvGraphicFramePr>
        <p:xfrm>
          <a:off x="0" y="87440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35699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£1x1 = 1 euro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1,2 euros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£3x1 = 3 euros &gt;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2,4 euros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488193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: Portugal especializa-se na produção de vinho e a Inglaterra na produção de tecido</a:t>
            </a: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9087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Diferenças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Sem monetarização, o padrão de especialização depende apenas dos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custos unitários em 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2996952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Com monetarização, o padrão de especialização depende: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dos custos unitários em 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salários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taxa de câmbio</a:t>
            </a: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26876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internacional: 1 unidade de vinho (2,4 euros) troca-se por 2,4 unidades de tecido (2,4 euros)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8337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2,4 euros / 1 euro = 2,4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4273932"/>
            <a:ext cx="2007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Note-se que: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538706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PRv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4/2 = 2 &lt;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PRv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2,4 &lt;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PRv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3/1 = 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câmbio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9087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quantidade de trabalho necessária para produzir uma unidade do bem j em Inglaterra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0608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quantidade de trabalho necessária para produzir uma unidade do bem j em Portugal</a:t>
            </a:r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1" y="314096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t-PT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de uma unidade de trabalho (salário) em Inglaterra expresso na moeda deste país (libras)</a:t>
            </a: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422108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t-PT" sz="2800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de uma unidade de trabalho (salário) em Portugal expresso na moeda deste país (euros)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5496" y="5229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do bem j em Inglaterra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5496" y="59301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do bem j em Portugal</a:t>
            </a: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10803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Na versão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monetarizada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do modelo clássico das vantagens comparativas, um país especializa-se (exporta) no bem que produz a preços mais baixos (expressos na mesma moeda), dados os salários e a taxa de câmbio. Assim, a Inglaterra terá vantagem comparativa na produção do bem j se: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5496" y="35730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5496" y="422108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Condição de exportação do bem j por parte da Inglaterra, em euros: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5496" y="512641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5496" y="582733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pt-PT" sz="2800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pt-PT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9087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2.16.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Modelo clássico com mais de dois países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3190853" y="332656"/>
            <a:ext cx="2762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4847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2.17.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Análise empírica do modelo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ricardiano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314096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Inglaterra especializa-se na produção de tecido porque 1x1x1 = 1 euro &lt; 2x0,6 = 1,2 euros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400506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Portugal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-se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porque 3x1x1 = 3 euros &gt; 4x0,6 = 2,4 euros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79715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descida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∇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competitividade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neste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ambas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indústrias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558924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descida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 taxa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valorização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euro)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competitividade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ambas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indústrias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60</a:t>
            </a:fld>
            <a:endParaRPr lang="pt-PT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0" y="90872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5496" y="249289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Portugal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21702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4.W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3x1x1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4.W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3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¾ = 0,75 euros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61</a:t>
            </a:fld>
            <a:endParaRPr lang="pt-PT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0" y="1855088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Portugal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6258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28902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2.W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1x1x1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2.W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1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=1/2 = 0,5 euros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62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855088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553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28902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/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3xW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4x0,6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2,4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2,4/3 = 0,8 euros (£0,8)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63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8308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553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503891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1xW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2x0,6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1,2 euros (£1,2)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64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8308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4818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165917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3x1.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4x0,6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2,4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0,8 euros/£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65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8308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380780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1x1.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2x0,6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1,2 euros/£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66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8308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Resumo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17728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256490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______________0,5 euros___________0,75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euros___________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Não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importa tecido        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Importa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tecido       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    Não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exporta vinho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Exporta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vinho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36512" y="43459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508924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______________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0,8£_____________1,2£_______________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      Não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importa vinho 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Importa vinho          Não exporta tecido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Exporta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Resumo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22577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Taxa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316477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_____________0,8 euros/£___________1,2 euros/£__________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400" dirty="0" err="1" smtClean="0">
                <a:latin typeface="Times New Roman" pitchFamily="18" charset="0"/>
                <a:cs typeface="Times New Roman" pitchFamily="18" charset="0"/>
              </a:rPr>
              <a:t>Port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não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vinho    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t-PT" sz="2400" dirty="0" err="1" smtClean="0">
                <a:latin typeface="Times New Roman" pitchFamily="18" charset="0"/>
                <a:cs typeface="Times New Roman" pitchFamily="18" charset="0"/>
              </a:rPr>
              <a:t>Port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exporta vinho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não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tecido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exporta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-2738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a mais de dois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775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e = 0,8 euros/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libra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42750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parte da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euros: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548877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-4" y="2347342"/>
          <a:ext cx="9144008" cy="100965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69269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Conjunto de pensamentos que se desenvolveram e aplicaram na Europa entre 1500 e 1750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77281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Ideia central: a riqueza de uma nação assenta na quantidade de metais preciosos que detém (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bulionismo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28529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 comércio é um jogo de soma nula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35010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 Estado deve ser forte para garantir o processo de crescimento (exército, marinha, …)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Os mercadores constituem um grupo crítico no sistema económico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496" y="1166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mercantilismo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 atividade económica deve ser controlada pelo Estado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 balança comercial deve ser superavitária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a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29057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A: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-4" y="1107584"/>
          <a:ext cx="9144008" cy="100965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36258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4/3 = 1,33 &lt;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42019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Inglaterra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exporta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48499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36512" y="54260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12/4 = 3 &gt;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512" y="60741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importa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B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70</a:t>
            </a:fld>
            <a:endParaRPr lang="pt-PT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36512" y="226816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-45387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a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30689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-4" y="1035576"/>
          <a:ext cx="9144008" cy="100965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6/5 = 1,2 &lt;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42739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exporta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49220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D: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15/6 = 2,5 &gt;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importa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71</a:t>
            </a:fld>
            <a:endParaRPr lang="pt-PT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36512" y="227687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-45387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a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30497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E: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-4" y="1035576"/>
          <a:ext cx="9144008" cy="100965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5/2,8 = 1,79 &lt;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42739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exporta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49220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7/3 = 2,33 &gt;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importa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F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72</a:t>
            </a:fld>
            <a:endParaRPr lang="pt-PT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36512" y="234888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transporte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13936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e = 0,8 euros/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Tabela 42"/>
          <p:cNvGraphicFramePr>
            <a:graphicFrameLocks noGrp="1"/>
          </p:cNvGraphicFramePr>
          <p:nvPr/>
        </p:nvGraphicFramePr>
        <p:xfrm>
          <a:off x="-4" y="2275334"/>
          <a:ext cx="9144008" cy="100965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-36512" y="348242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Condição de exportação do bem j por parte da Inglaterra, em euros, sem custos de transporte: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2627302" y="4478343"/>
            <a:ext cx="38893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Aj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W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/(W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/>
        </p:nvGraphicFramePr>
        <p:xfrm>
          <a:off x="4" y="5301208"/>
          <a:ext cx="9143995" cy="1262000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C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E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/(W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.e)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F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D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B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6/5 = 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4/3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1,33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5/2,8 = 1,79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latin typeface="Times New Roman"/>
                          <a:ea typeface="Times New Roman"/>
                        </a:rPr>
                        <a:t>3,2/(2x0,8) = 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7/3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2,33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15/6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2,5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12/4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7" name="Marcador de Posição do Número do Diapositivo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73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transporte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-36512" y="27089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321297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/>
        </p:nvGraphicFramePr>
        <p:xfrm>
          <a:off x="4" y="1196752"/>
          <a:ext cx="9143995" cy="1262000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C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E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/(W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.e)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F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D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B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6/5 = 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4/3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1,33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5/2,8 = 1,79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latin typeface="Times New Roman"/>
                          <a:ea typeface="Times New Roman"/>
                        </a:rPr>
                        <a:t>3,2/(2x0,8) = 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7/3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2,33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15/6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2,5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12/4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46531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297" name="Rectangle 1"/>
          <p:cNvSpPr>
            <a:spLocks noChangeArrowheads="1"/>
          </p:cNvSpPr>
          <p:nvPr/>
        </p:nvSpPr>
        <p:spPr bwMode="auto">
          <a:xfrm>
            <a:off x="0" y="537321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transporte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-36512" y="98072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transporte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somar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anteriormente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240288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Condição de exportação do bem j por parte da Inglaterra, em euros, com custos de transporte: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34290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, ou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)/(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1613514"/>
              </p:ext>
            </p:extLst>
          </p:nvPr>
        </p:nvGraphicFramePr>
        <p:xfrm>
          <a:off x="4" y="4653136"/>
          <a:ext cx="9143995" cy="1944216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777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C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latin typeface="Times New Roman"/>
                          <a:ea typeface="Times New Roman"/>
                        </a:rPr>
                        <a:t>Bem F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/(W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.e)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E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B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(6+1)/5 = 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(4+1)/3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1,67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7/(3+1) =</a:t>
                      </a:r>
                      <a:endParaRPr lang="pt-PT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1,75</a:t>
                      </a:r>
                      <a:endParaRPr lang="pt-PT" sz="20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latin typeface="Times New Roman"/>
                          <a:ea typeface="Times New Roman"/>
                        </a:rPr>
                        <a:t>3,2/(2x0,8) = 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(5+1)/2,8 = 2,14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15/(6+1) 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2,14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12/(4+1) 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2,4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transporte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29789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após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transporte: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54668" y="4062551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passou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transacionado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D.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passou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transacionado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4616253"/>
              </p:ext>
            </p:extLst>
          </p:nvPr>
        </p:nvGraphicFramePr>
        <p:xfrm>
          <a:off x="4" y="1409328"/>
          <a:ext cx="9143995" cy="1262000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C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A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Bem F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fr-FR" sz="2000" b="1" i="1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/(W</a:t>
                      </a:r>
                      <a:r>
                        <a:rPr lang="fr-FR" sz="2000" b="1" i="1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fr-FR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.e)</a:t>
                      </a:r>
                      <a:endParaRPr lang="pt-PT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Bem E</a:t>
                      </a:r>
                      <a:endParaRPr lang="pt-PT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B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(6+1)/5 = </a:t>
                      </a:r>
                      <a:endParaRPr lang="pt-PT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1,4</a:t>
                      </a:r>
                      <a:endParaRPr lang="pt-PT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(4+1)/3 =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1,67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7/(3+1)=1,75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3,2/(2x0,8) = 2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(5+1)/2,8 = 2,14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15/(6 +1)= 2,14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12/(4+1) 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2,40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116632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21136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Matriz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unitários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horas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2831696"/>
          <a:ext cx="9144000" cy="225348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País</a:t>
                      </a:r>
                      <a:endParaRPr lang="pt-PT" sz="2800" b="1" kern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X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Y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  <a:r>
                        <a:rPr lang="fr-FR" sz="2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/P</a:t>
                      </a:r>
                      <a:r>
                        <a:rPr lang="fr-FR" sz="2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4/10 = 0,4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5/15 = 0,33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5/20 = 0,25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116632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420424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Y; exporta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e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64704"/>
          <a:ext cx="9144000" cy="1448816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País</a:t>
                      </a:r>
                      <a:endParaRPr lang="pt-PT" sz="1800" b="1" kern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X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Y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  <a:r>
                        <a:rPr lang="fr-FR" sz="1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/P</a:t>
                      </a:r>
                      <a:r>
                        <a:rPr lang="fr-FR" sz="1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4/10 = 0,4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5/15 = 0,33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5/20 = 0,25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6512" y="262006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X; exporta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e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0" y="5858108"/>
            <a:ext cx="4659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116632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321297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Y; exporta Y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 mas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exporta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6512" y="197083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entrar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0" y="1196752"/>
            <a:ext cx="4659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5496" y="478030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X; exporta X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mas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exporta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69269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David Hume foi dos primeiros pensadores a atacar o pensamento mercantilista (</a:t>
            </a:r>
            <a:r>
              <a:rPr lang="pt-PT" sz="2800" i="1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pt-PT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 smtClean="0">
                <a:latin typeface="Times New Roman" pitchFamily="18" charset="0"/>
                <a:cs typeface="Times New Roman" pitchFamily="18" charset="0"/>
              </a:rPr>
              <a:t>Discourses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1752)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8448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Mecanismo fluxo-espécie-preço:</a:t>
            </a:r>
            <a:endParaRPr lang="pt-PT" sz="2800" dirty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7612027"/>
              </p:ext>
            </p:extLst>
          </p:nvPr>
        </p:nvGraphicFramePr>
        <p:xfrm>
          <a:off x="0" y="2492896"/>
          <a:ext cx="91440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4248472"/>
                <a:gridCol w="4427984"/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País 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País B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Exportações &lt; Importações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Saída de metal precioso (espécie)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Diminuição da oferta de moeda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Diminuição dos preços e dos salários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Aumento de competitividade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Diminuem as importações e aumentam as exportações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pt-P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Exportações = Importações</a:t>
                      </a:r>
                      <a:endParaRPr kumimoji="0" lang="pt-PT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Exportações &gt; Importações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Entrada de metal precioso</a:t>
                      </a:r>
                      <a:r>
                        <a:rPr lang="pt-PT" baseline="0" dirty="0" smtClean="0"/>
                        <a:t> (espécie)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baseline="0" dirty="0" smtClean="0"/>
                        <a:t>Aumento da oferta de moeda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baseline="0" dirty="0" smtClean="0"/>
                        <a:t>Aumento dos preços e dos salários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Perda</a:t>
                      </a:r>
                      <a:r>
                        <a:rPr lang="pt-PT" baseline="0" dirty="0" smtClean="0"/>
                        <a:t> de competitividade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baseline="0" dirty="0" smtClean="0"/>
                        <a:t>Aumentam as importações e diminuem as exportações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b="1" baseline="0" dirty="0" smtClean="0"/>
                        <a:t>Exportações = Importações</a:t>
                      </a:r>
                      <a:endParaRPr lang="pt-P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6" y="1166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2.2.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mecanismo fluxo-espécie-preço de David Hume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116632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2.17.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Análise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empírica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ricardiano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cuidado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alunos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80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7008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(Portugal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5496" y="256432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homogéneos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tem 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mesmas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físicas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olhos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independentemente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onde é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produzido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414908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homogéneo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trabalhadores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distinguem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pela sua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qualificação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53552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empresas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entrar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sair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livremente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806</TotalTime>
  <Words>5649</Words>
  <Application>Microsoft Office PowerPoint</Application>
  <PresentationFormat>Apresentação no Ecrã (4:3)</PresentationFormat>
  <Paragraphs>1399</Paragraphs>
  <Slides>80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80</vt:i4>
      </vt:variant>
    </vt:vector>
  </HeadingPairs>
  <TitlesOfParts>
    <vt:vector size="81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  <vt:lpstr>Diapositivo 32</vt:lpstr>
      <vt:lpstr>Diapositivo 33</vt:lpstr>
      <vt:lpstr>Diapositivo 34</vt:lpstr>
      <vt:lpstr>Diapositivo 35</vt:lpstr>
      <vt:lpstr>Diapositivo 36</vt:lpstr>
      <vt:lpstr>Diapositivo 37</vt:lpstr>
      <vt:lpstr>Diapositivo 38</vt:lpstr>
      <vt:lpstr>Diapositivo 39</vt:lpstr>
      <vt:lpstr>Diapositivo 40</vt:lpstr>
      <vt:lpstr>Diapositivo 41</vt:lpstr>
      <vt:lpstr>Diapositivo 42</vt:lpstr>
      <vt:lpstr>Diapositivo 43</vt:lpstr>
      <vt:lpstr>Diapositivo 44</vt:lpstr>
      <vt:lpstr>Diapositivo 45</vt:lpstr>
      <vt:lpstr>Diapositivo 46</vt:lpstr>
      <vt:lpstr>Diapositivo 47</vt:lpstr>
      <vt:lpstr>Diapositivo 48</vt:lpstr>
      <vt:lpstr>Diapositivo 49</vt:lpstr>
      <vt:lpstr>Diapositivo 50</vt:lpstr>
      <vt:lpstr>Diapositivo 51</vt:lpstr>
      <vt:lpstr>Diapositivo 52</vt:lpstr>
      <vt:lpstr>Diapositivo 53</vt:lpstr>
      <vt:lpstr>Diapositivo 54</vt:lpstr>
      <vt:lpstr>Diapositivo 55</vt:lpstr>
      <vt:lpstr>Diapositivo 56</vt:lpstr>
      <vt:lpstr>Diapositivo 57</vt:lpstr>
      <vt:lpstr>Diapositivo 58</vt:lpstr>
      <vt:lpstr>Diapositivo 59</vt:lpstr>
      <vt:lpstr>Diapositivo 60</vt:lpstr>
      <vt:lpstr>Diapositivo 61</vt:lpstr>
      <vt:lpstr>Diapositivo 62</vt:lpstr>
      <vt:lpstr>Diapositivo 63</vt:lpstr>
      <vt:lpstr>Diapositivo 64</vt:lpstr>
      <vt:lpstr>Diapositivo 65</vt:lpstr>
      <vt:lpstr>Diapositivo 66</vt:lpstr>
      <vt:lpstr>Diapositivo 67</vt:lpstr>
      <vt:lpstr>Diapositivo 68</vt:lpstr>
      <vt:lpstr>Diapositivo 69</vt:lpstr>
      <vt:lpstr>Diapositivo 70</vt:lpstr>
      <vt:lpstr>Diapositivo 71</vt:lpstr>
      <vt:lpstr>Diapositivo 72</vt:lpstr>
      <vt:lpstr>Diapositivo 73</vt:lpstr>
      <vt:lpstr>Diapositivo 74</vt:lpstr>
      <vt:lpstr>Diapositivo 75</vt:lpstr>
      <vt:lpstr>Diapositivo 76</vt:lpstr>
      <vt:lpstr>Diapositivo 77</vt:lpstr>
      <vt:lpstr>Diapositivo 78</vt:lpstr>
      <vt:lpstr>Diapositivo 79</vt:lpstr>
      <vt:lpstr>Diapositivo 80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167</cp:revision>
  <dcterms:created xsi:type="dcterms:W3CDTF">2015-06-22T19:08:08Z</dcterms:created>
  <dcterms:modified xsi:type="dcterms:W3CDTF">2015-09-17T09:44:10Z</dcterms:modified>
</cp:coreProperties>
</file>